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A59"/>
    <a:srgbClr val="F490C2"/>
    <a:srgbClr val="78B832"/>
    <a:srgbClr val="158528"/>
    <a:srgbClr val="F8B8D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22" autoAdjust="0"/>
    <p:restoredTop sz="94660"/>
  </p:normalViewPr>
  <p:slideViewPr>
    <p:cSldViewPr snapToGrid="0">
      <p:cViewPr>
        <p:scale>
          <a:sx n="85" d="100"/>
          <a:sy n="85" d="100"/>
        </p:scale>
        <p:origin x="3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4AFD5-A3D5-4E57-A1E1-20BDC701DFB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1677F-80AC-4DAA-AC57-DED96BDED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87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DF45F9-1884-418C-A928-B0069319C2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3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17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25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72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49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70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5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63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1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3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4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ACA923-25CA-4829-9210-98AB2CAB97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DC8AF3-1820-4923-83F8-EEEDA52E3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87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C57EF7D-80BC-A7A8-4323-62D23E9DF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562086"/>
              </p:ext>
            </p:extLst>
          </p:nvPr>
        </p:nvGraphicFramePr>
        <p:xfrm>
          <a:off x="1" y="590550"/>
          <a:ext cx="9906003" cy="59071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668">
                  <a:extLst>
                    <a:ext uri="{9D8B030D-6E8A-4147-A177-3AD203B41FA5}">
                      <a16:colId xmlns:a16="http://schemas.microsoft.com/office/drawing/2014/main" val="2214069544"/>
                    </a:ext>
                  </a:extLst>
                </a:gridCol>
                <a:gridCol w="934666">
                  <a:extLst>
                    <a:ext uri="{9D8B030D-6E8A-4147-A177-3AD203B41FA5}">
                      <a16:colId xmlns:a16="http://schemas.microsoft.com/office/drawing/2014/main" val="112125909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75421265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34027798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02884651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6696828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67460341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6066764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082058031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内容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7‐8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9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11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12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364745"/>
                  </a:ext>
                </a:extLst>
              </a:tr>
              <a:tr h="2609214">
                <a:tc>
                  <a:txBody>
                    <a:bodyPr/>
                    <a:lstStyle/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100" b="1" dirty="0"/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○建築、ランドスケープ、遊具等の検討</a:t>
                      </a:r>
                    </a:p>
                    <a:p>
                      <a:endParaRPr kumimoji="1" lang="en-US" altLang="ja-JP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77800" indent="-177800"/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●仮設建物による実証ワークショップ</a:t>
                      </a:r>
                      <a:endParaRPr kumimoji="1" lang="en-US" altLang="ja-JP" sz="12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b="1" dirty="0"/>
                    </a:p>
                    <a:p>
                      <a:endParaRPr kumimoji="1" lang="en-US" altLang="ja-JP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126564"/>
                  </a:ext>
                </a:extLst>
              </a:tr>
              <a:tr h="2428238">
                <a:tc>
                  <a:txBody>
                    <a:bodyPr/>
                    <a:lstStyle/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100" b="1" dirty="0"/>
                    </a:p>
                    <a:p>
                      <a:pPr marL="88900" indent="-88900"/>
                      <a:endParaRPr kumimoji="1" lang="en-US" altLang="ja-JP" sz="12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●町民企画によるワークショップ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77800" indent="-177800"/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○管理運営方法の検討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139633"/>
                  </a:ext>
                </a:extLst>
              </a:tr>
              <a:tr h="617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●町民懇談会</a:t>
                      </a:r>
                      <a:endParaRPr kumimoji="1" lang="en-US" altLang="ja-JP" sz="12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794167"/>
                  </a:ext>
                </a:extLst>
              </a:tr>
            </a:tbl>
          </a:graphicData>
        </a:graphic>
      </p:graphicFrame>
      <p:sp>
        <p:nvSpPr>
          <p:cNvPr id="69" name="楕円 68">
            <a:extLst>
              <a:ext uri="{FF2B5EF4-FFF2-40B4-BE49-F238E27FC236}">
                <a16:creationId xmlns:a16="http://schemas.microsoft.com/office/drawing/2014/main" id="{786B832D-3CEF-1231-370A-F5DF5053F5FD}"/>
              </a:ext>
            </a:extLst>
          </p:cNvPr>
          <p:cNvSpPr/>
          <p:nvPr/>
        </p:nvSpPr>
        <p:spPr>
          <a:xfrm>
            <a:off x="2435909" y="3915190"/>
            <a:ext cx="4916766" cy="364949"/>
          </a:xfrm>
          <a:prstGeom prst="ellipse">
            <a:avLst/>
          </a:prstGeom>
          <a:solidFill>
            <a:srgbClr val="F8B8D8">
              <a:alpha val="25000"/>
            </a:srgbClr>
          </a:solidFill>
          <a:ln>
            <a:solidFill>
              <a:srgbClr val="ED8A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48667092-9ECA-9567-9DE5-1E530098FEFB}"/>
              </a:ext>
            </a:extLst>
          </p:cNvPr>
          <p:cNvSpPr/>
          <p:nvPr/>
        </p:nvSpPr>
        <p:spPr>
          <a:xfrm>
            <a:off x="3206750" y="2146634"/>
            <a:ext cx="2844799" cy="437066"/>
          </a:xfrm>
          <a:prstGeom prst="ellipse">
            <a:avLst/>
          </a:prstGeom>
          <a:solidFill>
            <a:srgbClr val="F8B8D8">
              <a:alpha val="25000"/>
            </a:srgbClr>
          </a:solidFill>
          <a:ln>
            <a:solidFill>
              <a:srgbClr val="ED8A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46D3D2F-BFD0-C5AE-2060-603ED6D45C6F}"/>
              </a:ext>
            </a:extLst>
          </p:cNvPr>
          <p:cNvCxnSpPr>
            <a:cxnSpLocks/>
          </p:cNvCxnSpPr>
          <p:nvPr/>
        </p:nvCxnSpPr>
        <p:spPr>
          <a:xfrm>
            <a:off x="1292778" y="1389452"/>
            <a:ext cx="6408000" cy="0"/>
          </a:xfrm>
          <a:prstGeom prst="straightConnector1">
            <a:avLst/>
          </a:prstGeom>
          <a:ln w="31750">
            <a:solidFill>
              <a:srgbClr val="78B832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577174-F0DC-B508-FF43-76F4EB8590B2}"/>
              </a:ext>
            </a:extLst>
          </p:cNvPr>
          <p:cNvSpPr txBox="1"/>
          <p:nvPr/>
        </p:nvSpPr>
        <p:spPr>
          <a:xfrm>
            <a:off x="1557089" y="1096598"/>
            <a:ext cx="186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整備計画の検討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EE0859-8851-F084-5487-6D0AF41C1AA4}"/>
              </a:ext>
            </a:extLst>
          </p:cNvPr>
          <p:cNvSpPr txBox="1"/>
          <p:nvPr/>
        </p:nvSpPr>
        <p:spPr>
          <a:xfrm>
            <a:off x="1690" y="128665"/>
            <a:ext cx="6668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令和</a:t>
            </a:r>
            <a:r>
              <a:rPr lang="en-US" altLang="ja-JP" sz="1600" b="1" dirty="0"/>
              <a:t>6</a:t>
            </a:r>
            <a:r>
              <a:rPr lang="ja-JP" altLang="en-US" sz="1600" b="1" dirty="0"/>
              <a:t>年度　旧本郷第一小跡地公園整備計画　スケジュール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7E3734-53A2-FFED-F91F-F0E8009A6DA8}"/>
              </a:ext>
            </a:extLst>
          </p:cNvPr>
          <p:cNvSpPr txBox="1"/>
          <p:nvPr/>
        </p:nvSpPr>
        <p:spPr>
          <a:xfrm>
            <a:off x="3479800" y="2242784"/>
            <a:ext cx="2671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仮設建物による実証</a:t>
            </a:r>
            <a:r>
              <a:rPr lang="en-US" altLang="ja-JP" sz="1200" b="1" dirty="0"/>
              <a:t>WS</a:t>
            </a:r>
            <a:r>
              <a:rPr lang="ja-JP" altLang="en-US" sz="1200" b="1" dirty="0"/>
              <a:t>の実施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C630EEE6-F2EE-B1AD-A244-8C844A3E1893}"/>
              </a:ext>
            </a:extLst>
          </p:cNvPr>
          <p:cNvCxnSpPr>
            <a:cxnSpLocks/>
          </p:cNvCxnSpPr>
          <p:nvPr/>
        </p:nvCxnSpPr>
        <p:spPr>
          <a:xfrm>
            <a:off x="1267919" y="2652075"/>
            <a:ext cx="172575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58DB24-FF01-064C-E1E8-9A7D29259E5D}"/>
              </a:ext>
            </a:extLst>
          </p:cNvPr>
          <p:cNvSpPr txBox="1"/>
          <p:nvPr/>
        </p:nvSpPr>
        <p:spPr>
          <a:xfrm>
            <a:off x="1250161" y="2708465"/>
            <a:ext cx="1508158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・仮設の準備、設置</a:t>
            </a:r>
            <a:endParaRPr lang="en-US" altLang="ja-JP" sz="1100" dirty="0"/>
          </a:p>
          <a:p>
            <a:r>
              <a:rPr lang="ja-JP" altLang="en-US" sz="1100" dirty="0"/>
              <a:t>・ルールづくり</a:t>
            </a:r>
          </a:p>
          <a:p>
            <a:r>
              <a:rPr lang="ja-JP" altLang="en-US" sz="1100" dirty="0"/>
              <a:t>・</a:t>
            </a:r>
            <a:r>
              <a:rPr lang="en-US" altLang="ja-JP" sz="1100" dirty="0"/>
              <a:t>WS</a:t>
            </a:r>
            <a:r>
              <a:rPr lang="ja-JP" altLang="en-US" sz="1100" dirty="0"/>
              <a:t>企画</a:t>
            </a:r>
            <a:endParaRPr lang="ja-JP" altLang="en-US" sz="9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4300FE-0C95-2FD5-5940-BA02FEDC37CF}"/>
              </a:ext>
            </a:extLst>
          </p:cNvPr>
          <p:cNvSpPr txBox="1"/>
          <p:nvPr/>
        </p:nvSpPr>
        <p:spPr>
          <a:xfrm>
            <a:off x="1291401" y="6132323"/>
            <a:ext cx="216000" cy="216000"/>
          </a:xfrm>
          <a:prstGeom prst="rect">
            <a:avLst/>
          </a:prstGeom>
          <a:solidFill>
            <a:srgbClr val="ED8A59"/>
          </a:solidFill>
        </p:spPr>
        <p:txBody>
          <a:bodyPr wrap="square" rtlCol="0">
            <a:spAutoFit/>
          </a:bodyPr>
          <a:lstStyle/>
          <a:p>
            <a:endParaRPr lang="ja-JP" altLang="en-US" sz="1138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98B2760-1C60-C244-5DE2-6FFC7D83EAFF}"/>
              </a:ext>
            </a:extLst>
          </p:cNvPr>
          <p:cNvSpPr txBox="1"/>
          <p:nvPr/>
        </p:nvSpPr>
        <p:spPr>
          <a:xfrm>
            <a:off x="1474403" y="6095952"/>
            <a:ext cx="1351515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b="1" dirty="0"/>
              <a:t>第</a:t>
            </a:r>
            <a:r>
              <a:rPr lang="en-US" altLang="ja-JP" sz="1138" b="1" dirty="0"/>
              <a:t>1</a:t>
            </a:r>
            <a:r>
              <a:rPr lang="ja-JP" altLang="en-US" sz="1138" b="1" dirty="0"/>
              <a:t>回：</a:t>
            </a:r>
            <a:r>
              <a:rPr lang="en-US" altLang="ja-JP" sz="1138" b="1" dirty="0"/>
              <a:t>7/29</a:t>
            </a:r>
            <a:endParaRPr lang="ja-JP" altLang="en-US" sz="1138" b="1" dirty="0">
              <a:solidFill>
                <a:schemeClr val="accent2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6C00B69-4B86-8DDE-3F02-360E532E38D7}"/>
              </a:ext>
            </a:extLst>
          </p:cNvPr>
          <p:cNvSpPr txBox="1"/>
          <p:nvPr/>
        </p:nvSpPr>
        <p:spPr>
          <a:xfrm>
            <a:off x="4118512" y="6133902"/>
            <a:ext cx="216000" cy="216000"/>
          </a:xfrm>
          <a:prstGeom prst="rect">
            <a:avLst/>
          </a:prstGeom>
          <a:solidFill>
            <a:srgbClr val="ED8A59"/>
          </a:solidFill>
        </p:spPr>
        <p:txBody>
          <a:bodyPr wrap="square" rtlCol="0">
            <a:spAutoFit/>
          </a:bodyPr>
          <a:lstStyle/>
          <a:p>
            <a:endParaRPr lang="ja-JP" altLang="en-US" sz="1138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0299E28-B23A-DEE1-01B4-3D5756A51E77}"/>
              </a:ext>
            </a:extLst>
          </p:cNvPr>
          <p:cNvSpPr txBox="1"/>
          <p:nvPr/>
        </p:nvSpPr>
        <p:spPr>
          <a:xfrm>
            <a:off x="4254722" y="6116311"/>
            <a:ext cx="1341438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b="1" dirty="0"/>
              <a:t>第</a:t>
            </a:r>
            <a:r>
              <a:rPr lang="en-US" altLang="ja-JP" sz="1138" b="1" dirty="0"/>
              <a:t>2</a:t>
            </a:r>
            <a:r>
              <a:rPr lang="ja-JP" altLang="en-US" sz="1138" b="1" dirty="0"/>
              <a:t>回：進捗報告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1B344C-2DE1-D30B-F92A-A02A20CD66CE}"/>
              </a:ext>
            </a:extLst>
          </p:cNvPr>
          <p:cNvSpPr txBox="1"/>
          <p:nvPr/>
        </p:nvSpPr>
        <p:spPr>
          <a:xfrm>
            <a:off x="7747775" y="6137011"/>
            <a:ext cx="216000" cy="216000"/>
          </a:xfrm>
          <a:prstGeom prst="rect">
            <a:avLst/>
          </a:prstGeom>
          <a:solidFill>
            <a:srgbClr val="ED8A59"/>
          </a:solidFill>
        </p:spPr>
        <p:txBody>
          <a:bodyPr wrap="square" rtlCol="0">
            <a:spAutoFit/>
          </a:bodyPr>
          <a:lstStyle/>
          <a:p>
            <a:endParaRPr lang="ja-JP" altLang="en-US" sz="1138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5DE5ADA-D393-8E46-1500-A9AB57B0771C}"/>
              </a:ext>
            </a:extLst>
          </p:cNvPr>
          <p:cNvSpPr txBox="1"/>
          <p:nvPr/>
        </p:nvSpPr>
        <p:spPr>
          <a:xfrm>
            <a:off x="7963775" y="6015428"/>
            <a:ext cx="1904878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b="1" dirty="0"/>
              <a:t>第</a:t>
            </a:r>
            <a:r>
              <a:rPr lang="en-US" altLang="ja-JP" sz="1138" b="1" dirty="0"/>
              <a:t>3</a:t>
            </a:r>
            <a:r>
              <a:rPr lang="ja-JP" altLang="en-US" sz="1138" b="1" dirty="0"/>
              <a:t>回：整備計画案、管理運営方針案の報告</a:t>
            </a: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9986C6C-5AAA-3E79-B1E0-CAFD1EC48B19}"/>
              </a:ext>
            </a:extLst>
          </p:cNvPr>
          <p:cNvCxnSpPr>
            <a:cxnSpLocks/>
          </p:cNvCxnSpPr>
          <p:nvPr/>
        </p:nvCxnSpPr>
        <p:spPr>
          <a:xfrm>
            <a:off x="8708868" y="1410549"/>
            <a:ext cx="1082250" cy="0"/>
          </a:xfrm>
          <a:prstGeom prst="straightConnector1">
            <a:avLst/>
          </a:prstGeom>
          <a:ln w="31750">
            <a:solidFill>
              <a:srgbClr val="78B832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B271614-79B5-CAC7-1124-99F2EE8D0364}"/>
              </a:ext>
            </a:extLst>
          </p:cNvPr>
          <p:cNvSpPr txBox="1"/>
          <p:nvPr/>
        </p:nvSpPr>
        <p:spPr>
          <a:xfrm>
            <a:off x="8880958" y="1126917"/>
            <a:ext cx="107303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パブコメ</a:t>
            </a:r>
            <a:endParaRPr lang="ja-JP" altLang="en-US" sz="1138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5DD0785-ADBA-8D5D-F460-20B4285D0C67}"/>
              </a:ext>
            </a:extLst>
          </p:cNvPr>
          <p:cNvSpPr txBox="1"/>
          <p:nvPr/>
        </p:nvSpPr>
        <p:spPr>
          <a:xfrm>
            <a:off x="1376204" y="4084749"/>
            <a:ext cx="216000" cy="216000"/>
          </a:xfrm>
          <a:prstGeom prst="rect">
            <a:avLst/>
          </a:prstGeom>
          <a:solidFill>
            <a:srgbClr val="ED8A59"/>
          </a:solidFill>
        </p:spPr>
        <p:txBody>
          <a:bodyPr wrap="square" rtlCol="0">
            <a:spAutoFit/>
          </a:bodyPr>
          <a:lstStyle/>
          <a:p>
            <a:endParaRPr lang="ja-JP" altLang="en-US" sz="1138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D6D5B4-BB6E-DE02-A7CF-B881F817715E}"/>
              </a:ext>
            </a:extLst>
          </p:cNvPr>
          <p:cNvSpPr txBox="1"/>
          <p:nvPr/>
        </p:nvSpPr>
        <p:spPr>
          <a:xfrm>
            <a:off x="1292778" y="3680509"/>
            <a:ext cx="764150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38" b="1" dirty="0"/>
              <a:t>8/11</a:t>
            </a:r>
          </a:p>
          <a:p>
            <a:r>
              <a:rPr lang="ja-JP" altLang="en-US" sz="1138" b="1" dirty="0"/>
              <a:t>水あそび</a:t>
            </a:r>
            <a:endParaRPr lang="ja-JP" altLang="en-US" sz="1138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072DCE6-663C-D4E2-285F-58A4F2F101F8}"/>
              </a:ext>
            </a:extLst>
          </p:cNvPr>
          <p:cNvSpPr txBox="1"/>
          <p:nvPr/>
        </p:nvSpPr>
        <p:spPr>
          <a:xfrm>
            <a:off x="3047497" y="3968688"/>
            <a:ext cx="2621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あとち利活用モニターによる活動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09DE1DF6-FBD7-4F5D-D2A9-3277E3412DB0}"/>
              </a:ext>
            </a:extLst>
          </p:cNvPr>
          <p:cNvCxnSpPr>
            <a:cxnSpLocks/>
          </p:cNvCxnSpPr>
          <p:nvPr/>
        </p:nvCxnSpPr>
        <p:spPr>
          <a:xfrm>
            <a:off x="2193939" y="4367163"/>
            <a:ext cx="5508000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9C3D763-1609-4B5A-7CBF-0944B26B033F}"/>
              </a:ext>
            </a:extLst>
          </p:cNvPr>
          <p:cNvSpPr txBox="1"/>
          <p:nvPr/>
        </p:nvSpPr>
        <p:spPr>
          <a:xfrm>
            <a:off x="3459995" y="4411986"/>
            <a:ext cx="268175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dirty="0"/>
              <a:t>（事務局による伴走支援）</a:t>
            </a: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7BA1640C-1053-2F69-582F-311B45382548}"/>
              </a:ext>
            </a:extLst>
          </p:cNvPr>
          <p:cNvCxnSpPr>
            <a:cxnSpLocks/>
          </p:cNvCxnSpPr>
          <p:nvPr/>
        </p:nvCxnSpPr>
        <p:spPr>
          <a:xfrm>
            <a:off x="5481825" y="5542758"/>
            <a:ext cx="2193750" cy="0"/>
          </a:xfrm>
          <a:prstGeom prst="straightConnector1">
            <a:avLst/>
          </a:prstGeom>
          <a:ln w="31750">
            <a:solidFill>
              <a:srgbClr val="78B832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E623FF-810B-045A-0C07-FF62DEF21F4A}"/>
              </a:ext>
            </a:extLst>
          </p:cNvPr>
          <p:cNvSpPr txBox="1"/>
          <p:nvPr/>
        </p:nvSpPr>
        <p:spPr>
          <a:xfrm>
            <a:off x="5664618" y="5292689"/>
            <a:ext cx="205290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利活用プログラム作成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37B3B37B-670A-AA37-4797-4100F3ADA006}"/>
              </a:ext>
            </a:extLst>
          </p:cNvPr>
          <p:cNvCxnSpPr>
            <a:cxnSpLocks/>
          </p:cNvCxnSpPr>
          <p:nvPr/>
        </p:nvCxnSpPr>
        <p:spPr>
          <a:xfrm flipH="1">
            <a:off x="4597544" y="3126130"/>
            <a:ext cx="0" cy="756000"/>
          </a:xfrm>
          <a:prstGeom prst="straightConnector1">
            <a:avLst/>
          </a:prstGeom>
          <a:ln w="31750">
            <a:solidFill>
              <a:srgbClr val="ED8A59"/>
            </a:solidFill>
            <a:prstDash val="sys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1399160-70EC-A258-2924-543136C225C5}"/>
              </a:ext>
            </a:extLst>
          </p:cNvPr>
          <p:cNvSpPr txBox="1"/>
          <p:nvPr/>
        </p:nvSpPr>
        <p:spPr>
          <a:xfrm>
            <a:off x="7727030" y="1112453"/>
            <a:ext cx="100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とりまとめ</a:t>
            </a:r>
            <a:endParaRPr lang="ja-JP" altLang="en-US" sz="1138" b="1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6929DD1-2CD1-3B66-07E6-4AA77B009E27}"/>
              </a:ext>
            </a:extLst>
          </p:cNvPr>
          <p:cNvSpPr txBox="1"/>
          <p:nvPr/>
        </p:nvSpPr>
        <p:spPr>
          <a:xfrm>
            <a:off x="1297894" y="4971874"/>
            <a:ext cx="238013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b="1" dirty="0"/>
              <a:t>関係団体等へのヒアリング</a:t>
            </a: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310B53FD-C046-A76F-1331-B79F49876838}"/>
              </a:ext>
            </a:extLst>
          </p:cNvPr>
          <p:cNvCxnSpPr>
            <a:cxnSpLocks/>
          </p:cNvCxnSpPr>
          <p:nvPr/>
        </p:nvCxnSpPr>
        <p:spPr>
          <a:xfrm>
            <a:off x="1292778" y="5246953"/>
            <a:ext cx="1980000" cy="0"/>
          </a:xfrm>
          <a:prstGeom prst="straightConnector1">
            <a:avLst/>
          </a:prstGeom>
          <a:ln w="31750">
            <a:solidFill>
              <a:srgbClr val="78B832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F538E17F-D850-2DCE-465F-D1261129E713}"/>
              </a:ext>
            </a:extLst>
          </p:cNvPr>
          <p:cNvCxnSpPr>
            <a:cxnSpLocks/>
          </p:cNvCxnSpPr>
          <p:nvPr/>
        </p:nvCxnSpPr>
        <p:spPr>
          <a:xfrm>
            <a:off x="3305439" y="5246953"/>
            <a:ext cx="4387500" cy="0"/>
          </a:xfrm>
          <a:prstGeom prst="straightConnector1">
            <a:avLst/>
          </a:prstGeom>
          <a:ln w="31750">
            <a:solidFill>
              <a:srgbClr val="78B832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F4DF9A9-9766-7740-44F2-F105448DB370}"/>
              </a:ext>
            </a:extLst>
          </p:cNvPr>
          <p:cNvSpPr txBox="1"/>
          <p:nvPr/>
        </p:nvSpPr>
        <p:spPr>
          <a:xfrm>
            <a:off x="4770251" y="4955608"/>
            <a:ext cx="1667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管理運営の条件整理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FE03DF3-B5CE-72AD-E364-8823DC82BCC0}"/>
              </a:ext>
            </a:extLst>
          </p:cNvPr>
          <p:cNvCxnSpPr>
            <a:cxnSpLocks/>
          </p:cNvCxnSpPr>
          <p:nvPr/>
        </p:nvCxnSpPr>
        <p:spPr>
          <a:xfrm>
            <a:off x="3047496" y="2662099"/>
            <a:ext cx="3334500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32AA88C-B54B-838E-EF4E-3A01277294FD}"/>
              </a:ext>
            </a:extLst>
          </p:cNvPr>
          <p:cNvSpPr txBox="1"/>
          <p:nvPr/>
        </p:nvSpPr>
        <p:spPr>
          <a:xfrm>
            <a:off x="5829287" y="3984041"/>
            <a:ext cx="1736599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b="1" dirty="0"/>
              <a:t>交流会</a:t>
            </a:r>
            <a:endParaRPr lang="en-US" altLang="ja-JP" sz="1138" dirty="0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D73D759-B190-6392-F03A-125A35A2996C}"/>
              </a:ext>
            </a:extLst>
          </p:cNvPr>
          <p:cNvCxnSpPr>
            <a:cxnSpLocks/>
          </p:cNvCxnSpPr>
          <p:nvPr/>
        </p:nvCxnSpPr>
        <p:spPr>
          <a:xfrm>
            <a:off x="7749152" y="4813437"/>
            <a:ext cx="212400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8A4E1A-AE0D-6F7F-F850-28C3CC063B7F}"/>
              </a:ext>
            </a:extLst>
          </p:cNvPr>
          <p:cNvSpPr txBox="1"/>
          <p:nvPr/>
        </p:nvSpPr>
        <p:spPr>
          <a:xfrm>
            <a:off x="7765389" y="4865443"/>
            <a:ext cx="1214411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38" dirty="0"/>
              <a:t>・活動の継続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E5FEB9-323A-7755-7BCA-B22BF78B6D91}"/>
              </a:ext>
            </a:extLst>
          </p:cNvPr>
          <p:cNvSpPr txBox="1"/>
          <p:nvPr/>
        </p:nvSpPr>
        <p:spPr>
          <a:xfrm>
            <a:off x="5632929" y="3994383"/>
            <a:ext cx="216000" cy="216000"/>
          </a:xfrm>
          <a:prstGeom prst="rect">
            <a:avLst/>
          </a:prstGeom>
          <a:solidFill>
            <a:schemeClr val="bg1">
              <a:alpha val="32000"/>
            </a:schemeClr>
          </a:solidFill>
          <a:ln w="44450">
            <a:solidFill>
              <a:srgbClr val="ED8A59"/>
            </a:solidFill>
            <a:prstDash val="solid"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ja-JP" altLang="en-US" sz="1138" dirty="0"/>
          </a:p>
        </p:txBody>
      </p:sp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27650DF8-7B87-7B0C-3D68-D79A66352AB0}"/>
              </a:ext>
            </a:extLst>
          </p:cNvPr>
          <p:cNvSpPr/>
          <p:nvPr/>
        </p:nvSpPr>
        <p:spPr>
          <a:xfrm>
            <a:off x="7197221" y="2867853"/>
            <a:ext cx="2350746" cy="916532"/>
          </a:xfrm>
          <a:prstGeom prst="wedgeEllipseCallout">
            <a:avLst>
              <a:gd name="adj1" fmla="val -157702"/>
              <a:gd name="adj2" fmla="val 24773"/>
            </a:avLst>
          </a:prstGeom>
          <a:solidFill>
            <a:schemeClr val="bg1"/>
          </a:solidFill>
          <a:ln>
            <a:solidFill>
              <a:srgbClr val="ED8A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>
                <a:solidFill>
                  <a:schemeClr val="tx1"/>
                </a:solidFill>
              </a:rPr>
              <a:t>（仮称）「あとちであそぼうまつり」</a:t>
            </a:r>
            <a:endParaRPr lang="en-US" altLang="ja-JP" sz="1138" dirty="0">
              <a:solidFill>
                <a:schemeClr val="tx1"/>
              </a:solidFill>
            </a:endParaRPr>
          </a:p>
          <a:p>
            <a:pPr marL="144463" indent="-144463"/>
            <a:r>
              <a:rPr lang="ja-JP" altLang="en-US" sz="1138" dirty="0">
                <a:solidFill>
                  <a:schemeClr val="tx1"/>
                </a:solidFill>
              </a:rPr>
              <a:t>・個別の活動を集めて開催</a:t>
            </a:r>
            <a:endParaRPr lang="en-US" altLang="ja-JP" sz="1138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6423A13-8C9D-4E66-914C-03360BA93E5D}"/>
              </a:ext>
            </a:extLst>
          </p:cNvPr>
          <p:cNvCxnSpPr>
            <a:cxnSpLocks/>
          </p:cNvCxnSpPr>
          <p:nvPr/>
        </p:nvCxnSpPr>
        <p:spPr>
          <a:xfrm>
            <a:off x="7717528" y="1403916"/>
            <a:ext cx="936000" cy="0"/>
          </a:xfrm>
          <a:prstGeom prst="straightConnector1">
            <a:avLst/>
          </a:prstGeom>
          <a:ln w="31750">
            <a:solidFill>
              <a:srgbClr val="78B832"/>
            </a:solidFill>
            <a:prstDash val="soli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463E7EE-C4C5-B8CD-CAD0-8EFDBF085E56}"/>
              </a:ext>
            </a:extLst>
          </p:cNvPr>
          <p:cNvSpPr txBox="1"/>
          <p:nvPr/>
        </p:nvSpPr>
        <p:spPr>
          <a:xfrm>
            <a:off x="1482899" y="1425976"/>
            <a:ext cx="23507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・建物機能、空間検討</a:t>
            </a:r>
            <a:endParaRPr kumimoji="1" lang="en-US" altLang="ja-JP" sz="1100" dirty="0"/>
          </a:p>
          <a:p>
            <a:r>
              <a:rPr kumimoji="1" lang="ja-JP" altLang="en-US" sz="1100" dirty="0"/>
              <a:t>・ランドスケープﾟ、植栽検討</a:t>
            </a:r>
            <a:endParaRPr kumimoji="1" lang="en-US" altLang="ja-JP" sz="1100" dirty="0"/>
          </a:p>
          <a:p>
            <a:r>
              <a:rPr kumimoji="1" lang="ja-JP" altLang="en-US" sz="1100" dirty="0"/>
              <a:t>・遊具・遊び場検討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A326FFB-E8AF-4E4C-637B-388A9CCA23DA}"/>
              </a:ext>
            </a:extLst>
          </p:cNvPr>
          <p:cNvSpPr txBox="1"/>
          <p:nvPr/>
        </p:nvSpPr>
        <p:spPr>
          <a:xfrm>
            <a:off x="3425264" y="2677341"/>
            <a:ext cx="30580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・配置確認</a:t>
            </a:r>
            <a:r>
              <a:rPr lang="en-US" altLang="ja-JP" sz="1100" dirty="0"/>
              <a:t>WS</a:t>
            </a:r>
          </a:p>
          <a:p>
            <a:pPr marL="177800" indent="-177800"/>
            <a:r>
              <a:rPr lang="ja-JP" altLang="en-US" sz="1100" dirty="0"/>
              <a:t>・建物の導入機能や規模を検証する</a:t>
            </a:r>
            <a:r>
              <a:rPr lang="en-US" altLang="ja-JP" sz="1100" dirty="0"/>
              <a:t>WS</a:t>
            </a:r>
            <a:endParaRPr lang="ja-JP" altLang="en-US" sz="9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55C16BF-C6E0-08BD-957F-EE05197ED57C}"/>
              </a:ext>
            </a:extLst>
          </p:cNvPr>
          <p:cNvSpPr txBox="1"/>
          <p:nvPr/>
        </p:nvSpPr>
        <p:spPr>
          <a:xfrm>
            <a:off x="8285521" y="328940"/>
            <a:ext cx="1668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WS</a:t>
            </a:r>
            <a:r>
              <a:rPr lang="ja-JP" altLang="en-US" sz="1100" dirty="0"/>
              <a:t>：ワークショップ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C04F14A-1920-D724-44B2-F912F65B2C9C}"/>
              </a:ext>
            </a:extLst>
          </p:cNvPr>
          <p:cNvSpPr txBox="1"/>
          <p:nvPr/>
        </p:nvSpPr>
        <p:spPr>
          <a:xfrm>
            <a:off x="5818949" y="1089755"/>
            <a:ext cx="186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整備計画（案）の作成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1237C64-89EA-32C5-07BE-3D139FC1E5D6}"/>
              </a:ext>
            </a:extLst>
          </p:cNvPr>
          <p:cNvSpPr txBox="1"/>
          <p:nvPr/>
        </p:nvSpPr>
        <p:spPr>
          <a:xfrm>
            <a:off x="1476345" y="5308221"/>
            <a:ext cx="18290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・管理運営主体の候補</a:t>
            </a:r>
          </a:p>
          <a:p>
            <a:r>
              <a:rPr lang="ja-JP" altLang="en-US" sz="1100" dirty="0"/>
              <a:t>・活動団体　等</a:t>
            </a:r>
            <a:endParaRPr lang="ja-JP" altLang="en-US" sz="9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96A04D2-E439-379C-C35A-8822EF84D7F7}"/>
              </a:ext>
            </a:extLst>
          </p:cNvPr>
          <p:cNvSpPr txBox="1"/>
          <p:nvPr/>
        </p:nvSpPr>
        <p:spPr>
          <a:xfrm>
            <a:off x="7654726" y="1495211"/>
            <a:ext cx="10822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kumimoji="1" lang="ja-JP" altLang="en-US" sz="1100" dirty="0"/>
              <a:t>・基本設計に向けた課題整理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8B71FD0-018F-03BC-A787-37D8FF71FCF7}"/>
              </a:ext>
            </a:extLst>
          </p:cNvPr>
          <p:cNvSpPr txBox="1"/>
          <p:nvPr/>
        </p:nvSpPr>
        <p:spPr>
          <a:xfrm>
            <a:off x="7670236" y="4492642"/>
            <a:ext cx="2240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「本郷らしい管理運営の形」</a:t>
            </a: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F3A91702-83AB-3D76-5F48-C9403535671B}"/>
              </a:ext>
            </a:extLst>
          </p:cNvPr>
          <p:cNvCxnSpPr>
            <a:cxnSpLocks/>
          </p:cNvCxnSpPr>
          <p:nvPr/>
        </p:nvCxnSpPr>
        <p:spPr>
          <a:xfrm>
            <a:off x="1250161" y="4358829"/>
            <a:ext cx="90000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5C23E7F3-C2CD-5500-FA2C-2CC4A8B4F1B4}"/>
              </a:ext>
            </a:extLst>
          </p:cNvPr>
          <p:cNvSpPr/>
          <p:nvPr/>
        </p:nvSpPr>
        <p:spPr>
          <a:xfrm>
            <a:off x="49526" y="894456"/>
            <a:ext cx="1171261" cy="600162"/>
          </a:xfrm>
          <a:prstGeom prst="roundRect">
            <a:avLst/>
          </a:prstGeom>
          <a:solidFill>
            <a:srgbClr val="78B8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１．整備計画の作成</a:t>
            </a: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8EC010C2-C4C4-9475-785B-DA24C7595BF3}"/>
              </a:ext>
            </a:extLst>
          </p:cNvPr>
          <p:cNvSpPr/>
          <p:nvPr/>
        </p:nvSpPr>
        <p:spPr>
          <a:xfrm>
            <a:off x="40831" y="3496434"/>
            <a:ext cx="1171261" cy="600162"/>
          </a:xfrm>
          <a:prstGeom prst="roundRect">
            <a:avLst/>
          </a:prstGeom>
          <a:solidFill>
            <a:srgbClr val="78B8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２．管理運営方針の作成</a:t>
            </a:r>
          </a:p>
        </p:txBody>
      </p:sp>
    </p:spTree>
    <p:extLst>
      <p:ext uri="{BB962C8B-B14F-4D97-AF65-F5344CB8AC3E}">
        <p14:creationId xmlns:p14="http://schemas.microsoft.com/office/powerpoint/2010/main" val="2351803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3016</TotalTime>
  <Words>241</Words>
  <Application>Microsoft Office PowerPoint</Application>
  <PresentationFormat>A4 210 x 297 mm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脇門 裕子</dc:creator>
  <cp:lastModifiedBy>脇門 裕子</cp:lastModifiedBy>
  <cp:revision>36</cp:revision>
  <dcterms:created xsi:type="dcterms:W3CDTF">2024-07-11T08:38:40Z</dcterms:created>
  <dcterms:modified xsi:type="dcterms:W3CDTF">2024-07-26T01:55:59Z</dcterms:modified>
</cp:coreProperties>
</file>